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sldIdLst>
    <p:sldId id="256" r:id="rId2"/>
    <p:sldId id="257" r:id="rId3"/>
    <p:sldId id="263" r:id="rId4"/>
    <p:sldId id="258" r:id="rId5"/>
    <p:sldId id="267" r:id="rId6"/>
    <p:sldId id="279" r:id="rId7"/>
    <p:sldId id="260" r:id="rId8"/>
    <p:sldId id="264" r:id="rId9"/>
    <p:sldId id="265" r:id="rId10"/>
    <p:sldId id="259" r:id="rId11"/>
    <p:sldId id="275" r:id="rId12"/>
    <p:sldId id="273" r:id="rId13"/>
    <p:sldId id="268" r:id="rId14"/>
    <p:sldId id="278" r:id="rId15"/>
    <p:sldId id="270" r:id="rId16"/>
    <p:sldId id="269" r:id="rId17"/>
    <p:sldId id="261" r:id="rId18"/>
    <p:sldId id="272" r:id="rId19"/>
    <p:sldId id="276" r:id="rId20"/>
    <p:sldId id="271" r:id="rId21"/>
    <p:sldId id="274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D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3842" autoAdjust="0"/>
  </p:normalViewPr>
  <p:slideViewPr>
    <p:cSldViewPr snapToGrid="0">
      <p:cViewPr>
        <p:scale>
          <a:sx n="66" d="100"/>
          <a:sy n="66" d="100"/>
        </p:scale>
        <p:origin x="6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139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34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526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2034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57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10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60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26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84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4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D713176-203E-4B52-9508-EEE543B2257A}" type="datetimeFigureOut">
              <a:rPr lang="de-DE" smtClean="0"/>
              <a:t>15.08.2022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81D4694D-7D83-4E4B-9461-5CC70DB473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717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developer.spotif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73406-2D9A-BAF2-AEDB-7A78AB127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38D39F"/>
                </a:solidFill>
              </a:rPr>
              <a:t>Spotify Rest API 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B7CF1E-4DAB-B44D-20BD-3192CA624E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- Siddharth </a:t>
            </a:r>
            <a:r>
              <a:rPr lang="de-DE" dirty="0" err="1"/>
              <a:t>Chhabra</a:t>
            </a:r>
            <a:endParaRPr lang="de-DE" dirty="0"/>
          </a:p>
          <a:p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supervision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Mr. Hakan </a:t>
            </a:r>
            <a:r>
              <a:rPr lang="de-DE" dirty="0" err="1"/>
              <a:t>Samci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056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42579-8441-E523-AB34-2F67F0E0E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>
                <a:solidFill>
                  <a:srgbClr val="38D39F"/>
                </a:solidFill>
              </a:rPr>
              <a:t>What</a:t>
            </a:r>
            <a:r>
              <a:rPr lang="de-DE" b="1" dirty="0">
                <a:solidFill>
                  <a:srgbClr val="38D39F"/>
                </a:solidFill>
              </a:rPr>
              <a:t> </a:t>
            </a:r>
            <a:r>
              <a:rPr lang="de-DE" b="1" dirty="0" err="1">
                <a:solidFill>
                  <a:srgbClr val="38D39F"/>
                </a:solidFill>
              </a:rPr>
              <a:t>can</a:t>
            </a:r>
            <a:r>
              <a:rPr lang="de-DE" b="1" dirty="0">
                <a:solidFill>
                  <a:srgbClr val="38D39F"/>
                </a:solidFill>
              </a:rPr>
              <a:t> </a:t>
            </a:r>
            <a:r>
              <a:rPr lang="de-DE" b="1" dirty="0" err="1">
                <a:solidFill>
                  <a:srgbClr val="38D39F"/>
                </a:solidFill>
              </a:rPr>
              <a:t>the</a:t>
            </a:r>
            <a:r>
              <a:rPr lang="de-DE" b="1" dirty="0">
                <a:solidFill>
                  <a:srgbClr val="38D39F"/>
                </a:solidFill>
              </a:rPr>
              <a:t> User do?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BCF3-22B3-F938-B2A2-7EB3E9D85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preview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logging</a:t>
            </a:r>
            <a:r>
              <a:rPr lang="de-DE" dirty="0"/>
              <a:t> in. The </a:t>
            </a:r>
            <a:r>
              <a:rPr lang="de-DE" dirty="0" err="1"/>
              <a:t>preview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songs</a:t>
            </a:r>
            <a:r>
              <a:rPr lang="de-DE" dirty="0"/>
              <a:t> </a:t>
            </a:r>
            <a:r>
              <a:rPr lang="de-DE" dirty="0" err="1"/>
              <a:t>lasts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30 </a:t>
            </a:r>
            <a:r>
              <a:rPr lang="de-DE" dirty="0" err="1"/>
              <a:t>seconds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browse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 and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playlists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. </a:t>
            </a:r>
          </a:p>
          <a:p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logged</a:t>
            </a:r>
            <a:r>
              <a:rPr lang="de-DE" dirty="0"/>
              <a:t> in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favorite</a:t>
            </a:r>
            <a:r>
              <a:rPr lang="de-DE" dirty="0"/>
              <a:t> </a:t>
            </a:r>
            <a:r>
              <a:rPr lang="de-DE" dirty="0" err="1"/>
              <a:t>albums</a:t>
            </a:r>
            <a:r>
              <a:rPr lang="de-DE" dirty="0"/>
              <a:t> and </a:t>
            </a:r>
            <a:r>
              <a:rPr lang="de-DE" dirty="0" err="1"/>
              <a:t>purchase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5.00 EUR </a:t>
            </a:r>
            <a:r>
              <a:rPr lang="de-DE" dirty="0" err="1"/>
              <a:t>each</a:t>
            </a:r>
            <a:r>
              <a:rPr lang="de-DE" dirty="0"/>
              <a:t>.</a:t>
            </a:r>
          </a:p>
          <a:p>
            <a:r>
              <a:rPr lang="de-DE" dirty="0"/>
              <a:t>Users </a:t>
            </a:r>
            <a:r>
              <a:rPr lang="de-DE" dirty="0" err="1"/>
              <a:t>can</a:t>
            </a:r>
            <a:r>
              <a:rPr lang="de-DE" dirty="0"/>
              <a:t> follow </a:t>
            </a:r>
            <a:r>
              <a:rPr lang="de-DE" dirty="0" err="1"/>
              <a:t>artists</a:t>
            </a:r>
            <a:r>
              <a:rPr lang="de-DE" dirty="0"/>
              <a:t>, bands and </a:t>
            </a:r>
            <a:r>
              <a:rPr lang="de-DE" dirty="0" err="1"/>
              <a:t>groups</a:t>
            </a:r>
            <a:r>
              <a:rPr lang="de-DE" dirty="0"/>
              <a:t> and </a:t>
            </a:r>
            <a:r>
              <a:rPr lang="de-DE" dirty="0" err="1"/>
              <a:t>have</a:t>
            </a:r>
            <a:r>
              <a:rPr lang="de-DE" dirty="0"/>
              <a:t> quick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artist</a:t>
            </a:r>
            <a:r>
              <a:rPr lang="de-DE" dirty="0"/>
              <a:t> </a:t>
            </a:r>
            <a:r>
              <a:rPr lang="de-DE" dirty="0" err="1"/>
              <a:t>webpage</a:t>
            </a:r>
            <a:r>
              <a:rPr lang="de-DE" dirty="0"/>
              <a:t>.</a:t>
            </a:r>
          </a:p>
          <a:p>
            <a:r>
              <a:rPr lang="de-DE" dirty="0"/>
              <a:t>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favorite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purchased</a:t>
            </a:r>
            <a:r>
              <a:rPr lang="de-DE" dirty="0"/>
              <a:t> </a:t>
            </a:r>
            <a:r>
              <a:rPr lang="de-DE" dirty="0" err="1"/>
              <a:t>albums</a:t>
            </a:r>
            <a:r>
              <a:rPr lang="de-DE" dirty="0"/>
              <a:t>.</a:t>
            </a:r>
          </a:p>
          <a:p>
            <a:r>
              <a:rPr lang="de-DE" dirty="0"/>
              <a:t>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all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purchased</a:t>
            </a:r>
            <a:r>
              <a:rPr lang="de-DE" dirty="0"/>
              <a:t> and listen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anytime</a:t>
            </a:r>
            <a:r>
              <a:rPr lang="de-DE" dirty="0"/>
              <a:t>.</a:t>
            </a:r>
          </a:p>
          <a:p>
            <a:r>
              <a:rPr lang="de-DE" dirty="0"/>
              <a:t>Users </a:t>
            </a:r>
            <a:r>
              <a:rPr lang="de-DE" dirty="0" err="1"/>
              <a:t>can</a:t>
            </a:r>
            <a:r>
              <a:rPr lang="de-DE" dirty="0"/>
              <a:t> update </a:t>
            </a:r>
            <a:r>
              <a:rPr lang="de-DE" dirty="0" err="1"/>
              <a:t>their</a:t>
            </a:r>
            <a:r>
              <a:rPr lang="de-DE" dirty="0"/>
              <a:t> personal </a:t>
            </a:r>
            <a:r>
              <a:rPr lang="de-DE" dirty="0" err="1"/>
              <a:t>information</a:t>
            </a:r>
            <a:r>
              <a:rPr lang="de-DE" dirty="0"/>
              <a:t> via </a:t>
            </a:r>
            <a:r>
              <a:rPr lang="de-DE" dirty="0" err="1"/>
              <a:t>the</a:t>
            </a:r>
            <a:r>
              <a:rPr lang="de-DE" dirty="0"/>
              <a:t> update </a:t>
            </a:r>
            <a:r>
              <a:rPr lang="de-DE" dirty="0" err="1"/>
              <a:t>profile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113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75350B-8FD9-2CA4-D241-44F316C8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rgbClr val="38D39F"/>
                </a:solidFill>
              </a:rPr>
              <a:t>Search </a:t>
            </a:r>
            <a:r>
              <a:rPr lang="de-DE" b="1" dirty="0" err="1">
                <a:solidFill>
                  <a:srgbClr val="38D39F"/>
                </a:solidFill>
              </a:rPr>
              <a:t>Functionality</a:t>
            </a:r>
            <a:endParaRPr lang="de-DE" b="1" dirty="0">
              <a:solidFill>
                <a:srgbClr val="38D39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5ADC16-31E2-8ECA-2D79-624B1AE4C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1"/>
            <a:ext cx="12192000" cy="49149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66A5-F720-7BC8-C827-A2588C57C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5229226"/>
            <a:ext cx="5372100" cy="4368324"/>
          </a:xfrm>
        </p:spPr>
        <p:txBody>
          <a:bodyPr/>
          <a:lstStyle/>
          <a:p>
            <a:r>
              <a:rPr lang="de-DE" dirty="0">
                <a:solidFill>
                  <a:srgbClr val="38D39F"/>
                </a:solidFill>
              </a:rPr>
              <a:t>Search </a:t>
            </a:r>
            <a:r>
              <a:rPr lang="de-DE" dirty="0" err="1">
                <a:solidFill>
                  <a:srgbClr val="38D39F"/>
                </a:solidFill>
              </a:rPr>
              <a:t>artists,band</a:t>
            </a:r>
            <a:r>
              <a:rPr lang="de-DE" dirty="0">
                <a:solidFill>
                  <a:srgbClr val="38D39F"/>
                </a:solidFill>
              </a:rPr>
              <a:t> and </a:t>
            </a:r>
            <a:r>
              <a:rPr lang="de-DE" dirty="0" err="1">
                <a:solidFill>
                  <a:srgbClr val="38D39F"/>
                </a:solidFill>
              </a:rPr>
              <a:t>groups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by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typing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letters</a:t>
            </a:r>
            <a:r>
              <a:rPr lang="de-DE" dirty="0">
                <a:solidFill>
                  <a:srgbClr val="38D39F"/>
                </a:solidFill>
              </a:rPr>
              <a:t> in </a:t>
            </a:r>
            <a:r>
              <a:rPr lang="de-DE" dirty="0" err="1">
                <a:solidFill>
                  <a:srgbClr val="38D39F"/>
                </a:solidFill>
              </a:rPr>
              <a:t>the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search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query</a:t>
            </a:r>
            <a:r>
              <a:rPr lang="de-DE" dirty="0">
                <a:solidFill>
                  <a:srgbClr val="38D39F"/>
                </a:solidFill>
              </a:rPr>
              <a:t> and </a:t>
            </a:r>
            <a:r>
              <a:rPr lang="de-DE" dirty="0" err="1">
                <a:solidFill>
                  <a:srgbClr val="38D39F"/>
                </a:solidFill>
              </a:rPr>
              <a:t>it</a:t>
            </a:r>
            <a:r>
              <a:rPr lang="de-DE" dirty="0">
                <a:solidFill>
                  <a:srgbClr val="38D39F"/>
                </a:solidFill>
              </a:rPr>
              <a:t> will </a:t>
            </a:r>
            <a:r>
              <a:rPr lang="de-DE" dirty="0" err="1">
                <a:solidFill>
                  <a:srgbClr val="38D39F"/>
                </a:solidFill>
              </a:rPr>
              <a:t>start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showing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new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relavant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results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each</a:t>
            </a:r>
            <a:r>
              <a:rPr lang="de-DE" dirty="0">
                <a:solidFill>
                  <a:srgbClr val="38D39F"/>
                </a:solidFill>
              </a:rPr>
              <a:t> time a </a:t>
            </a:r>
            <a:r>
              <a:rPr lang="de-DE" dirty="0" err="1">
                <a:solidFill>
                  <a:srgbClr val="38D39F"/>
                </a:solidFill>
              </a:rPr>
              <a:t>new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character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is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added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>
                <a:solidFill>
                  <a:srgbClr val="FFC000"/>
                </a:solidFill>
              </a:rPr>
              <a:t>[</a:t>
            </a:r>
            <a:r>
              <a:rPr lang="de-DE" dirty="0" err="1">
                <a:solidFill>
                  <a:srgbClr val="FFC000"/>
                </a:solidFill>
              </a:rPr>
              <a:t>Using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onkeyup</a:t>
            </a:r>
            <a:r>
              <a:rPr lang="de-DE" dirty="0">
                <a:solidFill>
                  <a:srgbClr val="FFC000"/>
                </a:solidFill>
              </a:rPr>
              <a:t>]</a:t>
            </a:r>
            <a:r>
              <a:rPr lang="de-DE" dirty="0">
                <a:solidFill>
                  <a:srgbClr val="38D39F"/>
                </a:solidFill>
              </a:rPr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DB82C5-F078-9D06-4403-780EA3D21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077" y="2238215"/>
            <a:ext cx="5690623" cy="4368323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86B47AB-DC32-756B-0EE2-16E7AAE1A93A}"/>
              </a:ext>
            </a:extLst>
          </p:cNvPr>
          <p:cNvCxnSpPr>
            <a:cxnSpLocks/>
          </p:cNvCxnSpPr>
          <p:nvPr/>
        </p:nvCxnSpPr>
        <p:spPr>
          <a:xfrm>
            <a:off x="2009775" y="2647950"/>
            <a:ext cx="3505200" cy="0"/>
          </a:xfrm>
          <a:prstGeom prst="straightConnector1">
            <a:avLst/>
          </a:prstGeom>
          <a:ln>
            <a:solidFill>
              <a:srgbClr val="38D3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29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E1AF8-60E7-F036-0E45-9B7CFB3F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16571"/>
            <a:ext cx="9692640" cy="1325562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38D39F"/>
                </a:solidFill>
              </a:rPr>
              <a:t>Update User Information</a:t>
            </a:r>
            <a:br>
              <a:rPr lang="de-DE" b="1" dirty="0">
                <a:solidFill>
                  <a:srgbClr val="38D39F"/>
                </a:solidFill>
              </a:rPr>
            </a:br>
            <a:r>
              <a:rPr lang="de-DE" b="1" dirty="0" err="1">
                <a:solidFill>
                  <a:srgbClr val="38D39F"/>
                </a:solidFill>
              </a:rPr>
              <a:t>Functionality</a:t>
            </a:r>
            <a:endParaRPr lang="de-DE" b="1" dirty="0">
              <a:solidFill>
                <a:srgbClr val="38D39F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2F777C7-47E6-DF8F-581B-086F6522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" y="2506662"/>
            <a:ext cx="4395143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4D2A504-EC2F-6258-0661-065F76CB9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43" y="2555461"/>
            <a:ext cx="4395143" cy="430253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7C3789-4204-DC0E-01FD-E7354C9430EB}"/>
              </a:ext>
            </a:extLst>
          </p:cNvPr>
          <p:cNvSpPr txBox="1"/>
          <p:nvPr/>
        </p:nvSpPr>
        <p:spPr>
          <a:xfrm>
            <a:off x="333375" y="1691322"/>
            <a:ext cx="465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pressing</a:t>
            </a:r>
            <a:r>
              <a:rPr lang="de-DE" dirty="0"/>
              <a:t> update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disabled and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user‘s</a:t>
            </a:r>
            <a:r>
              <a:rPr lang="de-DE" dirty="0"/>
              <a:t> </a:t>
            </a:r>
            <a:r>
              <a:rPr lang="de-DE" dirty="0" err="1"/>
              <a:t>view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70EAE71-A787-D9A4-2B5D-95AE42C910F2}"/>
              </a:ext>
            </a:extLst>
          </p:cNvPr>
          <p:cNvSpPr txBox="1"/>
          <p:nvPr/>
        </p:nvSpPr>
        <p:spPr>
          <a:xfrm>
            <a:off x="6587951" y="1634420"/>
            <a:ext cx="4657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After </a:t>
            </a:r>
            <a:r>
              <a:rPr lang="de-DE" dirty="0" err="1"/>
              <a:t>pressing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update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enabled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EA49E-38DC-16CF-238D-A42BDD0A8079}"/>
              </a:ext>
            </a:extLst>
          </p:cNvPr>
          <p:cNvCxnSpPr>
            <a:cxnSpLocks/>
          </p:cNvCxnSpPr>
          <p:nvPr/>
        </p:nvCxnSpPr>
        <p:spPr>
          <a:xfrm>
            <a:off x="4728518" y="3693160"/>
            <a:ext cx="199072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171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2B8F5-7846-11E0-AFBB-411CA7F4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rgbClr val="38D39F"/>
                </a:solidFill>
              </a:rPr>
              <a:t>Payment </a:t>
            </a:r>
            <a:r>
              <a:rPr lang="de-DE" b="1" dirty="0" err="1">
                <a:solidFill>
                  <a:srgbClr val="38D39F"/>
                </a:solidFill>
              </a:rPr>
              <a:t>Functionality</a:t>
            </a:r>
            <a:r>
              <a:rPr lang="de-DE" b="1" dirty="0">
                <a:solidFill>
                  <a:srgbClr val="38D39F"/>
                </a:solidFill>
              </a:rPr>
              <a:t> + </a:t>
            </a:r>
            <a:r>
              <a:rPr lang="de-DE" b="1" dirty="0" err="1">
                <a:solidFill>
                  <a:srgbClr val="38D39F"/>
                </a:solidFill>
              </a:rPr>
              <a:t>Stripe</a:t>
            </a:r>
            <a:endParaRPr lang="de-DE" b="1" dirty="0">
              <a:solidFill>
                <a:srgbClr val="38D39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CBD2A0-6C5D-D4D3-A08C-2B44F3A9A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06663"/>
            <a:ext cx="9548368" cy="4351337"/>
          </a:xfrm>
        </p:spPr>
        <p:txBody>
          <a:bodyPr/>
          <a:lstStyle/>
          <a:p>
            <a:r>
              <a:rPr lang="de-DE" dirty="0" err="1"/>
              <a:t>Once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clicks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buy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artist‘s</a:t>
            </a:r>
            <a:r>
              <a:rPr lang="de-DE" dirty="0"/>
              <a:t> </a:t>
            </a:r>
            <a:r>
              <a:rPr lang="de-DE" dirty="0" err="1"/>
              <a:t>album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payment</a:t>
            </a:r>
            <a:r>
              <a:rPr lang="de-DE" dirty="0"/>
              <a:t> </a:t>
            </a:r>
            <a:r>
              <a:rPr lang="de-DE" dirty="0" err="1"/>
              <a:t>portal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albums</a:t>
            </a:r>
            <a:r>
              <a:rPr lang="de-DE" dirty="0"/>
              <a:t>.</a:t>
            </a:r>
          </a:p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album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5 EUR </a:t>
            </a:r>
            <a:r>
              <a:rPr lang="de-DE" dirty="0" err="1"/>
              <a:t>each</a:t>
            </a:r>
            <a:r>
              <a:rPr lang="de-DE" dirty="0"/>
              <a:t> so 5 EUR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deducted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user‘s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 valid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inputted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enters</a:t>
            </a:r>
            <a:r>
              <a:rPr lang="de-DE" dirty="0"/>
              <a:t> valid </a:t>
            </a:r>
            <a:r>
              <a:rPr lang="de-DE" dirty="0" err="1"/>
              <a:t>inputs</a:t>
            </a:r>
            <a:r>
              <a:rPr lang="de-DE" dirty="0"/>
              <a:t> and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 EUR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deducted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will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and </a:t>
            </a:r>
            <a:r>
              <a:rPr lang="de-DE" dirty="0" err="1"/>
              <a:t>they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redirected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purchased</a:t>
            </a:r>
            <a:r>
              <a:rPr lang="de-DE" dirty="0"/>
              <a:t> </a:t>
            </a:r>
            <a:r>
              <a:rPr lang="de-DE" dirty="0" err="1"/>
              <a:t>albums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lists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purchased</a:t>
            </a:r>
            <a:r>
              <a:rPr lang="de-DE" dirty="0"/>
              <a:t> </a:t>
            </a:r>
            <a:r>
              <a:rPr lang="de-DE" dirty="0" err="1"/>
              <a:t>albums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listen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432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139F5-056C-3D36-5625-B8036914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38D39F"/>
                </a:solidFill>
              </a:rPr>
              <a:t>Payment Process via Sequence Diagram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00E694-D252-A184-7F0A-1E7738194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D37231-7972-C583-752D-AE0CCEE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55" y="1783398"/>
            <a:ext cx="10174973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11E10-A22B-B80A-2DF5-94DF0F4F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Valid Card </a:t>
            </a:r>
            <a:r>
              <a:rPr lang="de-DE" b="1" dirty="0">
                <a:solidFill>
                  <a:srgbClr val="38D39F"/>
                </a:solidFill>
              </a:rPr>
              <a:t>Information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1E32B0E-6AA0-4EE4-32E7-ABE985E30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" y="1839912"/>
            <a:ext cx="2547322" cy="465232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C5ECF1-E81E-8AAE-647C-7C9A56FEE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765" y="1943068"/>
            <a:ext cx="4273770" cy="12192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7FD38F9-EEF2-4130-613E-3D38D1DE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64" y="4166076"/>
            <a:ext cx="4864350" cy="2190863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11AD4C3-35F3-B245-5E99-4AA6E53310FC}"/>
              </a:ext>
            </a:extLst>
          </p:cNvPr>
          <p:cNvCxnSpPr>
            <a:cxnSpLocks/>
          </p:cNvCxnSpPr>
          <p:nvPr/>
        </p:nvCxnSpPr>
        <p:spPr>
          <a:xfrm flipV="1">
            <a:off x="2581275" y="2857500"/>
            <a:ext cx="1790700" cy="3248025"/>
          </a:xfrm>
          <a:prstGeom prst="straightConnector1">
            <a:avLst/>
          </a:prstGeom>
          <a:ln>
            <a:solidFill>
              <a:srgbClr val="38D39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893AFF7-0F63-08D4-73FA-8008A59A32CD}"/>
              </a:ext>
            </a:extLst>
          </p:cNvPr>
          <p:cNvCxnSpPr>
            <a:cxnSpLocks/>
          </p:cNvCxnSpPr>
          <p:nvPr/>
        </p:nvCxnSpPr>
        <p:spPr>
          <a:xfrm>
            <a:off x="7820027" y="3028950"/>
            <a:ext cx="476248" cy="1590675"/>
          </a:xfrm>
          <a:prstGeom prst="straightConnector1">
            <a:avLst/>
          </a:prstGeom>
          <a:ln>
            <a:solidFill>
              <a:srgbClr val="38D3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02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6A199-99A8-5BB8-B734-88DFCC244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74651"/>
            <a:ext cx="9692640" cy="1325562"/>
          </a:xfrm>
        </p:spPr>
        <p:txBody>
          <a:bodyPr/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Wrong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>
                <a:solidFill>
                  <a:srgbClr val="FF0000"/>
                </a:solidFill>
              </a:rPr>
              <a:t>Card </a:t>
            </a:r>
            <a:r>
              <a:rPr lang="de-DE" b="1" dirty="0">
                <a:solidFill>
                  <a:srgbClr val="38D39F"/>
                </a:solidFill>
              </a:rPr>
              <a:t>I</a:t>
            </a:r>
            <a:r>
              <a:rPr lang="de-DE" b="1">
                <a:solidFill>
                  <a:srgbClr val="38D39F"/>
                </a:solidFill>
              </a:rPr>
              <a:t>nformation</a:t>
            </a:r>
            <a:endParaRPr lang="de-DE" b="1" dirty="0">
              <a:solidFill>
                <a:srgbClr val="38D39F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B0216A-4A9F-903F-1B82-BF795EA20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12" y="1819312"/>
            <a:ext cx="2655263" cy="4579671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F0321C9-6D89-EE7B-546E-19AF86E53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36" y="2879612"/>
            <a:ext cx="5065052" cy="32575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2C41732-8DA6-245E-32EF-A501EE1B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82" y="1819312"/>
            <a:ext cx="3581518" cy="94120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DD6498A-7938-7C72-8334-0B6F421537CF}"/>
              </a:ext>
            </a:extLst>
          </p:cNvPr>
          <p:cNvCxnSpPr>
            <a:endCxn id="15" idx="1"/>
          </p:cNvCxnSpPr>
          <p:nvPr/>
        </p:nvCxnSpPr>
        <p:spPr>
          <a:xfrm flipV="1">
            <a:off x="2295525" y="2289913"/>
            <a:ext cx="1400057" cy="12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2281C7-EFC8-3337-7B1C-59391C80DA56}"/>
              </a:ext>
            </a:extLst>
          </p:cNvPr>
          <p:cNvCxnSpPr>
            <a:cxnSpLocks/>
          </p:cNvCxnSpPr>
          <p:nvPr/>
        </p:nvCxnSpPr>
        <p:spPr>
          <a:xfrm>
            <a:off x="4438650" y="2324100"/>
            <a:ext cx="2600325" cy="293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CFC50E8E-5AD4-F45A-BD23-4EA54CFF8599}"/>
              </a:ext>
            </a:extLst>
          </p:cNvPr>
          <p:cNvSpPr txBox="1"/>
          <p:nvPr/>
        </p:nvSpPr>
        <p:spPr>
          <a:xfrm>
            <a:off x="0" y="623539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8D39F"/>
                </a:solidFill>
              </a:rPr>
              <a:t>If</a:t>
            </a:r>
            <a:r>
              <a:rPr lang="de-DE" dirty="0">
                <a:solidFill>
                  <a:srgbClr val="38D39F"/>
                </a:solidFill>
              </a:rPr>
              <a:t> a </a:t>
            </a:r>
            <a:r>
              <a:rPr lang="de-DE" dirty="0" err="1">
                <a:solidFill>
                  <a:srgbClr val="38D39F"/>
                </a:solidFill>
              </a:rPr>
              <a:t>user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enters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wrong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information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they</a:t>
            </a:r>
            <a:r>
              <a:rPr lang="de-DE" dirty="0">
                <a:solidFill>
                  <a:srgbClr val="38D39F"/>
                </a:solidFill>
              </a:rPr>
              <a:t> will </a:t>
            </a:r>
            <a:r>
              <a:rPr lang="de-DE" dirty="0" err="1">
                <a:solidFill>
                  <a:srgbClr val="38D39F"/>
                </a:solidFill>
              </a:rPr>
              <a:t>be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informed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that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they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have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inputted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wrong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information</a:t>
            </a:r>
            <a:r>
              <a:rPr lang="de-DE" dirty="0">
                <a:solidFill>
                  <a:srgbClr val="38D39F"/>
                </a:solidFill>
              </a:rPr>
              <a:t>. Error </a:t>
            </a:r>
            <a:r>
              <a:rPr lang="de-DE" dirty="0" err="1">
                <a:solidFill>
                  <a:srgbClr val="38D39F"/>
                </a:solidFill>
              </a:rPr>
              <a:t>message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is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generated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from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Stripe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server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itself</a:t>
            </a:r>
            <a:r>
              <a:rPr lang="de-DE" dirty="0">
                <a:solidFill>
                  <a:srgbClr val="38D39F"/>
                </a:solidFill>
              </a:rPr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45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ABA5E-9831-4A27-85ED-2C869B77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472" y="54662"/>
            <a:ext cx="9692640" cy="1325562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Follow</a:t>
            </a:r>
            <a:r>
              <a:rPr lang="de-DE" b="1" dirty="0">
                <a:solidFill>
                  <a:srgbClr val="38D39F"/>
                </a:solidFill>
              </a:rPr>
              <a:t> </a:t>
            </a:r>
            <a:r>
              <a:rPr lang="de-DE" b="1" dirty="0" err="1">
                <a:solidFill>
                  <a:srgbClr val="38D39F"/>
                </a:solidFill>
              </a:rPr>
              <a:t>Functionality</a:t>
            </a:r>
            <a:endParaRPr lang="de-DE" b="1" dirty="0">
              <a:solidFill>
                <a:srgbClr val="38D39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0EACCC-58AB-9809-1BE3-31AA1AA7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51" y="1520199"/>
            <a:ext cx="4067671" cy="18157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B87CF69-6E7C-BCFF-4D99-33615EFE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8800"/>
            <a:ext cx="4574889" cy="1325562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2D64551-F051-C73A-4AB9-E3153EC52C12}"/>
              </a:ext>
            </a:extLst>
          </p:cNvPr>
          <p:cNvCxnSpPr>
            <a:cxnSpLocks/>
          </p:cNvCxnSpPr>
          <p:nvPr/>
        </p:nvCxnSpPr>
        <p:spPr>
          <a:xfrm flipV="1">
            <a:off x="3028950" y="2419350"/>
            <a:ext cx="3209925" cy="269747"/>
          </a:xfrm>
          <a:prstGeom prst="straightConnector1">
            <a:avLst/>
          </a:prstGeom>
          <a:ln>
            <a:solidFill>
              <a:srgbClr val="38D3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32C6454A-0EEE-C855-86A9-E3A585210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8" y="3758886"/>
            <a:ext cx="7927659" cy="1815729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BCE763F-20F0-8126-664F-2B223C7A9E63}"/>
              </a:ext>
            </a:extLst>
          </p:cNvPr>
          <p:cNvCxnSpPr>
            <a:cxnSpLocks/>
          </p:cNvCxnSpPr>
          <p:nvPr/>
        </p:nvCxnSpPr>
        <p:spPr>
          <a:xfrm flipH="1">
            <a:off x="933450" y="3089640"/>
            <a:ext cx="9172575" cy="811429"/>
          </a:xfrm>
          <a:prstGeom prst="straightConnector1">
            <a:avLst/>
          </a:prstGeom>
          <a:ln>
            <a:solidFill>
              <a:srgbClr val="38D3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A0EB6961-5347-DCD0-2945-318BBBE8DFA7}"/>
              </a:ext>
            </a:extLst>
          </p:cNvPr>
          <p:cNvSpPr txBox="1"/>
          <p:nvPr/>
        </p:nvSpPr>
        <p:spPr>
          <a:xfrm rot="21316958">
            <a:off x="3009899" y="3235917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38D39F"/>
                </a:solidFill>
              </a:rPr>
              <a:t>Redirects </a:t>
            </a:r>
            <a:r>
              <a:rPr lang="de-DE" i="1" dirty="0" err="1">
                <a:solidFill>
                  <a:srgbClr val="38D39F"/>
                </a:solidFill>
              </a:rPr>
              <a:t>to</a:t>
            </a:r>
            <a:r>
              <a:rPr lang="de-DE" i="1" dirty="0">
                <a:solidFill>
                  <a:srgbClr val="38D39F"/>
                </a:solidFill>
              </a:rPr>
              <a:t> </a:t>
            </a:r>
            <a:r>
              <a:rPr lang="de-DE" i="1" dirty="0" err="1">
                <a:solidFill>
                  <a:srgbClr val="38D39F"/>
                </a:solidFill>
              </a:rPr>
              <a:t>following</a:t>
            </a:r>
            <a:r>
              <a:rPr lang="de-DE" i="1" dirty="0">
                <a:solidFill>
                  <a:srgbClr val="38D39F"/>
                </a:solidFill>
              </a:rPr>
              <a:t> </a:t>
            </a:r>
            <a:r>
              <a:rPr lang="de-DE" i="1" dirty="0" err="1">
                <a:solidFill>
                  <a:srgbClr val="38D39F"/>
                </a:solidFill>
              </a:rPr>
              <a:t>page</a:t>
            </a:r>
            <a:endParaRPr lang="de-DE" i="1" dirty="0">
              <a:solidFill>
                <a:srgbClr val="38D39F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7D17B4B0-1529-F786-9AB5-181E0E84B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503" y="4771372"/>
            <a:ext cx="3797044" cy="1938784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5C6CA97-D4E4-1A60-E742-525CBDA72213}"/>
              </a:ext>
            </a:extLst>
          </p:cNvPr>
          <p:cNvCxnSpPr/>
          <p:nvPr/>
        </p:nvCxnSpPr>
        <p:spPr>
          <a:xfrm>
            <a:off x="2419350" y="5337801"/>
            <a:ext cx="7686675" cy="739149"/>
          </a:xfrm>
          <a:prstGeom prst="straightConnector1">
            <a:avLst/>
          </a:prstGeom>
          <a:ln>
            <a:solidFill>
              <a:srgbClr val="38D3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BDCC3726-CE58-6AD1-8326-C2222087BD89}"/>
              </a:ext>
            </a:extLst>
          </p:cNvPr>
          <p:cNvSpPr txBox="1"/>
          <p:nvPr/>
        </p:nvSpPr>
        <p:spPr>
          <a:xfrm rot="343484">
            <a:off x="3364992" y="533341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38D39F"/>
                </a:solidFill>
              </a:rPr>
              <a:t>Shows „</a:t>
            </a:r>
            <a:r>
              <a:rPr lang="de-DE" i="1" dirty="0" err="1">
                <a:solidFill>
                  <a:srgbClr val="38D39F"/>
                </a:solidFill>
              </a:rPr>
              <a:t>Following</a:t>
            </a:r>
            <a:r>
              <a:rPr lang="de-DE" i="1" dirty="0">
                <a:solidFill>
                  <a:srgbClr val="38D39F"/>
                </a:solidFill>
              </a:rPr>
              <a:t>“ after </a:t>
            </a:r>
            <a:r>
              <a:rPr lang="de-DE" i="1" dirty="0" err="1">
                <a:solidFill>
                  <a:srgbClr val="38D39F"/>
                </a:solidFill>
              </a:rPr>
              <a:t>user</a:t>
            </a:r>
            <a:r>
              <a:rPr lang="de-DE" i="1" dirty="0">
                <a:solidFill>
                  <a:srgbClr val="38D39F"/>
                </a:solidFill>
              </a:rPr>
              <a:t> </a:t>
            </a:r>
            <a:r>
              <a:rPr lang="de-DE" i="1" dirty="0" err="1">
                <a:solidFill>
                  <a:srgbClr val="38D39F"/>
                </a:solidFill>
              </a:rPr>
              <a:t>follows</a:t>
            </a:r>
            <a:r>
              <a:rPr lang="de-DE" i="1" dirty="0">
                <a:solidFill>
                  <a:srgbClr val="38D39F"/>
                </a:solidFill>
              </a:rPr>
              <a:t> </a:t>
            </a:r>
            <a:r>
              <a:rPr lang="de-DE" i="1" dirty="0" err="1">
                <a:solidFill>
                  <a:srgbClr val="38D39F"/>
                </a:solidFill>
              </a:rPr>
              <a:t>artist</a:t>
            </a:r>
            <a:endParaRPr lang="de-DE" i="1" dirty="0">
              <a:solidFill>
                <a:srgbClr val="38D39F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BDFA1D-436C-DBDA-F044-9D925F8E15EB}"/>
              </a:ext>
            </a:extLst>
          </p:cNvPr>
          <p:cNvSpPr txBox="1"/>
          <p:nvPr/>
        </p:nvSpPr>
        <p:spPr>
          <a:xfrm>
            <a:off x="66675" y="6141044"/>
            <a:ext cx="60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8D39F"/>
                </a:solidFill>
              </a:rPr>
              <a:t>This </a:t>
            </a:r>
            <a:r>
              <a:rPr lang="de-DE" dirty="0" err="1">
                <a:solidFill>
                  <a:srgbClr val="38D39F"/>
                </a:solidFill>
              </a:rPr>
              <a:t>functionality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allows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user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to</a:t>
            </a:r>
            <a:r>
              <a:rPr lang="de-DE" dirty="0">
                <a:solidFill>
                  <a:srgbClr val="38D39F"/>
                </a:solidFill>
              </a:rPr>
              <a:t> quick </a:t>
            </a:r>
            <a:r>
              <a:rPr lang="de-DE" dirty="0" err="1">
                <a:solidFill>
                  <a:srgbClr val="38D39F"/>
                </a:solidFill>
              </a:rPr>
              <a:t>access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artist‘s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page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without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having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to</a:t>
            </a:r>
            <a:r>
              <a:rPr lang="de-DE" dirty="0">
                <a:solidFill>
                  <a:srgbClr val="38D39F"/>
                </a:solidFill>
              </a:rPr>
              <a:t> find </a:t>
            </a:r>
            <a:r>
              <a:rPr lang="de-DE" dirty="0" err="1">
                <a:solidFill>
                  <a:srgbClr val="38D39F"/>
                </a:solidFill>
              </a:rPr>
              <a:t>it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by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searching</a:t>
            </a:r>
            <a:r>
              <a:rPr lang="de-DE" dirty="0">
                <a:solidFill>
                  <a:srgbClr val="38D39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75799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3267DC-98CD-7850-34AA-15068D38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3393059"/>
            <a:ext cx="5981700" cy="17546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624C6D-6742-5A17-81B1-E54201B9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22" y="-13786"/>
            <a:ext cx="9692640" cy="1325562"/>
          </a:xfrm>
        </p:spPr>
        <p:txBody>
          <a:bodyPr/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Unfollow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38D39F"/>
                </a:solidFill>
              </a:rPr>
              <a:t>Functionality</a:t>
            </a:r>
            <a:endParaRPr lang="de-DE" b="1" dirty="0">
              <a:solidFill>
                <a:srgbClr val="38D39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6A6282-4B2B-CC48-FBFD-3F22ADC3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1311776"/>
            <a:ext cx="12179808" cy="21172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6BCCDB-8035-CD6A-964B-401BC3C1C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1750"/>
            <a:ext cx="12192000" cy="174625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186A587-B53F-4326-C692-D6878EDE9549}"/>
              </a:ext>
            </a:extLst>
          </p:cNvPr>
          <p:cNvCxnSpPr/>
          <p:nvPr/>
        </p:nvCxnSpPr>
        <p:spPr>
          <a:xfrm flipH="1">
            <a:off x="5981700" y="2867025"/>
            <a:ext cx="3495675" cy="128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A03ADB4D-D7E6-0407-D0E6-666395E7F37C}"/>
              </a:ext>
            </a:extLst>
          </p:cNvPr>
          <p:cNvSpPr txBox="1"/>
          <p:nvPr/>
        </p:nvSpPr>
        <p:spPr>
          <a:xfrm>
            <a:off x="9086849" y="3758431"/>
            <a:ext cx="2200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8D39F"/>
                </a:solidFill>
              </a:rPr>
              <a:t>Pressing Ok will </a:t>
            </a:r>
            <a:r>
              <a:rPr lang="de-DE" dirty="0" err="1">
                <a:solidFill>
                  <a:srgbClr val="38D39F"/>
                </a:solidFill>
              </a:rPr>
              <a:t>unfollow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artist</a:t>
            </a:r>
            <a:r>
              <a:rPr lang="de-DE" dirty="0">
                <a:solidFill>
                  <a:srgbClr val="38D39F"/>
                </a:solidFill>
              </a:rPr>
              <a:t> and </a:t>
            </a:r>
            <a:r>
              <a:rPr lang="de-DE" dirty="0" err="1">
                <a:solidFill>
                  <a:srgbClr val="38D39F"/>
                </a:solidFill>
              </a:rPr>
              <a:t>reload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page</a:t>
            </a:r>
            <a:endParaRPr lang="de-DE" dirty="0">
              <a:solidFill>
                <a:srgbClr val="38D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8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5F5BF-5250-D5AA-769E-7FFB4832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8" y="2461260"/>
            <a:ext cx="9692640" cy="1325562"/>
          </a:xfrm>
        </p:spPr>
        <p:txBody>
          <a:bodyPr/>
          <a:lstStyle/>
          <a:p>
            <a:pPr algn="ctr"/>
            <a:r>
              <a:rPr lang="de-DE" b="1" dirty="0" err="1">
                <a:solidFill>
                  <a:srgbClr val="38D39F"/>
                </a:solidFill>
              </a:rPr>
              <a:t>Favorite</a:t>
            </a:r>
            <a:r>
              <a:rPr lang="de-DE" b="1" dirty="0">
                <a:solidFill>
                  <a:srgbClr val="38D39F"/>
                </a:solidFill>
              </a:rPr>
              <a:t> </a:t>
            </a:r>
            <a:r>
              <a:rPr lang="de-DE" b="1" dirty="0" err="1">
                <a:solidFill>
                  <a:srgbClr val="38D39F"/>
                </a:solidFill>
              </a:rPr>
              <a:t>Functionality</a:t>
            </a:r>
            <a:endParaRPr lang="de-DE" b="1" dirty="0">
              <a:solidFill>
                <a:srgbClr val="38D39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EEB376-7DF9-B48B-D814-BDE88799F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55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DC3F6-7A66-F62E-01D2-EB364080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rgbClr val="38D39F"/>
                </a:solidFill>
              </a:rPr>
              <a:t>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9DECD5-B41F-25B1-3855-73045381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Introduction</a:t>
            </a:r>
            <a:endParaRPr lang="de-DE" dirty="0"/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Softwares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project</a:t>
            </a:r>
            <a:endParaRPr lang="de-DE" dirty="0"/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Motivation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 err="1"/>
              <a:t>Important</a:t>
            </a:r>
            <a:r>
              <a:rPr lang="de-DE" dirty="0"/>
              <a:t> Note</a:t>
            </a:r>
          </a:p>
          <a:p>
            <a:r>
              <a:rPr lang="de-DE" dirty="0"/>
              <a:t>UML </a:t>
            </a:r>
            <a:r>
              <a:rPr lang="de-DE" dirty="0" err="1"/>
              <a:t>Diagram</a:t>
            </a:r>
            <a:endParaRPr lang="de-DE" dirty="0"/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Use Case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de-DE" dirty="0"/>
          </a:p>
          <a:p>
            <a:r>
              <a:rPr lang="de-DE" dirty="0"/>
              <a:t>Login Authentication</a:t>
            </a:r>
          </a:p>
          <a:p>
            <a:r>
              <a:rPr lang="de-DE" dirty="0"/>
              <a:t>Software </a:t>
            </a:r>
            <a:r>
              <a:rPr lang="de-DE" dirty="0" err="1"/>
              <a:t>functionalities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7127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43B92E3-0D04-CDE7-8F2F-8D3736B5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" y="0"/>
            <a:ext cx="12192000" cy="27567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6459AEE-5003-6D1C-AA04-1720C5CE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65" y="3085673"/>
            <a:ext cx="4273770" cy="121926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882A653-CCDE-7FAB-3BFE-177599B6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3" y="4725196"/>
            <a:ext cx="12192000" cy="2132804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4C39D7D-0B29-2A8D-CDAD-6D015FE6B4F1}"/>
              </a:ext>
            </a:extLst>
          </p:cNvPr>
          <p:cNvCxnSpPr>
            <a:cxnSpLocks/>
          </p:cNvCxnSpPr>
          <p:nvPr/>
        </p:nvCxnSpPr>
        <p:spPr>
          <a:xfrm flipH="1">
            <a:off x="7191375" y="2047875"/>
            <a:ext cx="4543425" cy="1543050"/>
          </a:xfrm>
          <a:prstGeom prst="straightConnector1">
            <a:avLst/>
          </a:prstGeom>
          <a:ln>
            <a:solidFill>
              <a:srgbClr val="38D3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4F6DD64-11AB-F14A-B474-C4CD3B924B03}"/>
              </a:ext>
            </a:extLst>
          </p:cNvPr>
          <p:cNvCxnSpPr>
            <a:cxnSpLocks/>
          </p:cNvCxnSpPr>
          <p:nvPr/>
        </p:nvCxnSpPr>
        <p:spPr>
          <a:xfrm>
            <a:off x="6610350" y="4410075"/>
            <a:ext cx="0" cy="315121"/>
          </a:xfrm>
          <a:prstGeom prst="straightConnector1">
            <a:avLst/>
          </a:prstGeom>
          <a:ln>
            <a:solidFill>
              <a:srgbClr val="38D3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E9E3B688-DDE8-5CDC-9052-77E038FDED2E}"/>
              </a:ext>
            </a:extLst>
          </p:cNvPr>
          <p:cNvSpPr txBox="1"/>
          <p:nvPr/>
        </p:nvSpPr>
        <p:spPr>
          <a:xfrm>
            <a:off x="12193" y="3085673"/>
            <a:ext cx="4156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8D39F"/>
                </a:solidFill>
              </a:rPr>
              <a:t>By </a:t>
            </a:r>
            <a:r>
              <a:rPr lang="de-DE" dirty="0" err="1">
                <a:solidFill>
                  <a:srgbClr val="38D39F"/>
                </a:solidFill>
              </a:rPr>
              <a:t>adding</a:t>
            </a:r>
            <a:r>
              <a:rPr lang="de-DE" dirty="0">
                <a:solidFill>
                  <a:srgbClr val="38D39F"/>
                </a:solidFill>
              </a:rPr>
              <a:t> an </a:t>
            </a:r>
            <a:r>
              <a:rPr lang="de-DE" dirty="0" err="1">
                <a:solidFill>
                  <a:srgbClr val="38D39F"/>
                </a:solidFill>
              </a:rPr>
              <a:t>album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to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your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favorites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makes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it</a:t>
            </a:r>
            <a:r>
              <a:rPr lang="de-DE" dirty="0">
                <a:solidFill>
                  <a:srgbClr val="38D39F"/>
                </a:solidFill>
              </a:rPr>
              <a:t> easy </a:t>
            </a:r>
            <a:r>
              <a:rPr lang="de-DE" dirty="0" err="1">
                <a:solidFill>
                  <a:srgbClr val="38D39F"/>
                </a:solidFill>
              </a:rPr>
              <a:t>for</a:t>
            </a:r>
            <a:r>
              <a:rPr lang="de-DE" dirty="0">
                <a:solidFill>
                  <a:srgbClr val="38D39F"/>
                </a:solidFill>
              </a:rPr>
              <a:t> a </a:t>
            </a:r>
            <a:r>
              <a:rPr lang="de-DE" dirty="0" err="1">
                <a:solidFill>
                  <a:srgbClr val="38D39F"/>
                </a:solidFill>
              </a:rPr>
              <a:t>user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to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quickly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access</a:t>
            </a:r>
            <a:endParaRPr lang="de-DE" dirty="0">
              <a:solidFill>
                <a:srgbClr val="38D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508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41757-3D1F-0A3C-0E69-B2A66246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388" y="35877"/>
            <a:ext cx="9692640" cy="1325562"/>
          </a:xfrm>
        </p:spPr>
        <p:txBody>
          <a:bodyPr/>
          <a:lstStyle/>
          <a:p>
            <a:pPr algn="ctr"/>
            <a:r>
              <a:rPr lang="de-DE" b="1" dirty="0" err="1">
                <a:solidFill>
                  <a:srgbClr val="38D39F"/>
                </a:solidFill>
              </a:rPr>
              <a:t>Categories</a:t>
            </a:r>
            <a:r>
              <a:rPr lang="de-DE" b="1" dirty="0">
                <a:solidFill>
                  <a:srgbClr val="38D39F"/>
                </a:solidFill>
              </a:rPr>
              <a:t> and Playlists </a:t>
            </a:r>
            <a:r>
              <a:rPr lang="de-DE" b="1" dirty="0" err="1">
                <a:solidFill>
                  <a:srgbClr val="38D39F"/>
                </a:solidFill>
              </a:rPr>
              <a:t>Functionality</a:t>
            </a:r>
            <a:endParaRPr lang="de-DE" b="1" dirty="0">
              <a:solidFill>
                <a:srgbClr val="38D39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10415C-44A5-0D22-73E9-50CEDBAA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452875"/>
            <a:ext cx="5629275" cy="25476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6B69E4F-EFB2-7BB5-53FF-E5408B4C4ED7}"/>
              </a:ext>
            </a:extLst>
          </p:cNvPr>
          <p:cNvSpPr txBox="1"/>
          <p:nvPr/>
        </p:nvSpPr>
        <p:spPr>
          <a:xfrm>
            <a:off x="478632" y="4250963"/>
            <a:ext cx="4776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8D39F"/>
                </a:solidFill>
              </a:rPr>
              <a:t>Each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category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consists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of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various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albums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of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that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genre</a:t>
            </a:r>
            <a:r>
              <a:rPr lang="de-DE" dirty="0">
                <a:solidFill>
                  <a:srgbClr val="38D39F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8D39F"/>
                </a:solidFill>
              </a:rPr>
              <a:t>For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example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when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user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clicks</a:t>
            </a:r>
            <a:r>
              <a:rPr lang="de-DE" dirty="0">
                <a:solidFill>
                  <a:srgbClr val="38D39F"/>
                </a:solidFill>
              </a:rPr>
              <a:t> on ‚rock‘, </a:t>
            </a:r>
            <a:r>
              <a:rPr lang="de-DE" dirty="0" err="1">
                <a:solidFill>
                  <a:srgbClr val="38D39F"/>
                </a:solidFill>
              </a:rPr>
              <a:t>the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spotify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api</a:t>
            </a:r>
            <a:r>
              <a:rPr lang="de-DE" dirty="0">
                <a:solidFill>
                  <a:srgbClr val="38D39F"/>
                </a:solidFill>
              </a:rPr>
              <a:t> will </a:t>
            </a:r>
            <a:r>
              <a:rPr lang="de-DE" dirty="0" err="1">
                <a:solidFill>
                  <a:srgbClr val="38D39F"/>
                </a:solidFill>
              </a:rPr>
              <a:t>provide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various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playlists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contating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rocks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music</a:t>
            </a:r>
            <a:r>
              <a:rPr lang="de-DE" dirty="0">
                <a:solidFill>
                  <a:srgbClr val="38D39F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8D39F"/>
                </a:solidFill>
              </a:rPr>
              <a:t>A </a:t>
            </a:r>
            <a:r>
              <a:rPr lang="de-DE" dirty="0" err="1">
                <a:solidFill>
                  <a:srgbClr val="38D39F"/>
                </a:solidFill>
              </a:rPr>
              <a:t>user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can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then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click</a:t>
            </a:r>
            <a:r>
              <a:rPr lang="de-DE" dirty="0">
                <a:solidFill>
                  <a:srgbClr val="38D39F"/>
                </a:solidFill>
              </a:rPr>
              <a:t> on </a:t>
            </a:r>
            <a:r>
              <a:rPr lang="de-DE" dirty="0" err="1">
                <a:solidFill>
                  <a:srgbClr val="38D39F"/>
                </a:solidFill>
              </a:rPr>
              <a:t>the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playlist</a:t>
            </a:r>
            <a:r>
              <a:rPr lang="de-DE" dirty="0">
                <a:solidFill>
                  <a:srgbClr val="38D39F"/>
                </a:solidFill>
              </a:rPr>
              <a:t> and </a:t>
            </a:r>
            <a:r>
              <a:rPr lang="de-DE" dirty="0" err="1">
                <a:solidFill>
                  <a:srgbClr val="38D39F"/>
                </a:solidFill>
              </a:rPr>
              <a:t>each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playlist</a:t>
            </a:r>
            <a:r>
              <a:rPr lang="de-DE" dirty="0">
                <a:solidFill>
                  <a:srgbClr val="38D39F"/>
                </a:solidFill>
              </a:rPr>
              <a:t> will </a:t>
            </a:r>
            <a:r>
              <a:rPr lang="de-DE" dirty="0" err="1">
                <a:solidFill>
                  <a:srgbClr val="38D39F"/>
                </a:solidFill>
              </a:rPr>
              <a:t>consists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of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tracks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with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similar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genre</a:t>
            </a:r>
            <a:r>
              <a:rPr lang="de-DE" dirty="0">
                <a:solidFill>
                  <a:srgbClr val="38D39F"/>
                </a:solidFill>
              </a:rPr>
              <a:t>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DB3F9F-71F2-EC11-BE97-976989FE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9" y="4325988"/>
            <a:ext cx="6291261" cy="236914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6F4C931-C3AA-7512-E19B-37F90704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708" y="1361438"/>
            <a:ext cx="6262292" cy="2639061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454AF71-1AC7-339D-A960-E24701768F78}"/>
              </a:ext>
            </a:extLst>
          </p:cNvPr>
          <p:cNvCxnSpPr>
            <a:cxnSpLocks/>
          </p:cNvCxnSpPr>
          <p:nvPr/>
        </p:nvCxnSpPr>
        <p:spPr>
          <a:xfrm flipV="1">
            <a:off x="3933825" y="1893422"/>
            <a:ext cx="2066925" cy="1211728"/>
          </a:xfrm>
          <a:prstGeom prst="straightConnector1">
            <a:avLst/>
          </a:prstGeom>
          <a:ln>
            <a:solidFill>
              <a:srgbClr val="38D3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CD68676-005D-B499-737D-BF67ADAF2C9D}"/>
              </a:ext>
            </a:extLst>
          </p:cNvPr>
          <p:cNvCxnSpPr/>
          <p:nvPr/>
        </p:nvCxnSpPr>
        <p:spPr>
          <a:xfrm flipH="1">
            <a:off x="7115175" y="3314700"/>
            <a:ext cx="990600" cy="1217782"/>
          </a:xfrm>
          <a:prstGeom prst="straightConnector1">
            <a:avLst/>
          </a:prstGeom>
          <a:ln>
            <a:solidFill>
              <a:srgbClr val="38D3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03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22617-0B73-EDA1-DD7B-4D5CFDA46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766219"/>
            <a:ext cx="9692640" cy="1325562"/>
          </a:xfrm>
        </p:spPr>
        <p:txBody>
          <a:bodyPr/>
          <a:lstStyle/>
          <a:p>
            <a:pPr algn="ctr"/>
            <a:r>
              <a:rPr lang="de-DE" b="1" dirty="0" err="1">
                <a:solidFill>
                  <a:srgbClr val="38D39F"/>
                </a:solidFill>
              </a:rPr>
              <a:t>Thank</a:t>
            </a:r>
            <a:r>
              <a:rPr lang="de-DE" b="1" dirty="0">
                <a:solidFill>
                  <a:srgbClr val="38D39F"/>
                </a:solidFill>
              </a:rPr>
              <a:t> </a:t>
            </a:r>
            <a:r>
              <a:rPr lang="de-DE" b="1" dirty="0" err="1">
                <a:solidFill>
                  <a:srgbClr val="38D39F"/>
                </a:solidFill>
              </a:rPr>
              <a:t>you</a:t>
            </a:r>
            <a:r>
              <a:rPr lang="de-DE" b="1" dirty="0">
                <a:solidFill>
                  <a:srgbClr val="38D39F"/>
                </a:solidFill>
              </a:rPr>
              <a:t>!</a:t>
            </a:r>
            <a:br>
              <a:rPr lang="de-DE" b="1" dirty="0">
                <a:solidFill>
                  <a:srgbClr val="38D39F"/>
                </a:solidFill>
              </a:rPr>
            </a:br>
            <a:r>
              <a:rPr lang="de-DE" b="1" dirty="0">
                <a:solidFill>
                  <a:srgbClr val="38D39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313907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10EBA-669E-6037-DBB6-AD98853E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237275"/>
            <a:ext cx="9692640" cy="1325562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38D39F"/>
                </a:solidFill>
              </a:rPr>
              <a:t>Softwares </a:t>
            </a:r>
            <a:r>
              <a:rPr lang="de-DE" b="1" dirty="0" err="1">
                <a:solidFill>
                  <a:srgbClr val="38D39F"/>
                </a:solidFill>
              </a:rPr>
              <a:t>used</a:t>
            </a:r>
            <a:r>
              <a:rPr lang="de-DE" b="1" dirty="0">
                <a:solidFill>
                  <a:srgbClr val="38D39F"/>
                </a:solidFill>
              </a:rPr>
              <a:t> in Project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710CB-5ADE-E84E-F9BB-652A538A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Microsoft SQL Server Management Studio 18</a:t>
            </a:r>
          </a:p>
          <a:p>
            <a:r>
              <a:rPr lang="de-DE" dirty="0"/>
              <a:t>Visual Studio 2022 (Backend - C#, Microsoft </a:t>
            </a:r>
            <a:r>
              <a:rPr lang="de-DE" dirty="0" err="1"/>
              <a:t>EntityFrameworkCore</a:t>
            </a:r>
            <a:r>
              <a:rPr lang="de-DE" dirty="0"/>
              <a:t>)</a:t>
            </a:r>
          </a:p>
          <a:p>
            <a:r>
              <a:rPr lang="de-DE" dirty="0"/>
              <a:t>Visual Studio Code (Frontend - Angular 14.0.6)</a:t>
            </a:r>
          </a:p>
          <a:p>
            <a:r>
              <a:rPr lang="de-DE" dirty="0"/>
              <a:t>Spotify API (Spotify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- </a:t>
            </a:r>
            <a:r>
              <a:rPr lang="de-DE" dirty="0">
                <a:hlinkClick r:id="rId2"/>
              </a:rPr>
              <a:t>https://developer.spotify.com</a:t>
            </a:r>
            <a:r>
              <a:rPr lang="de-DE" dirty="0"/>
              <a:t>)</a:t>
            </a:r>
          </a:p>
          <a:p>
            <a:r>
              <a:rPr lang="de-DE" dirty="0" err="1"/>
              <a:t>Stripe</a:t>
            </a:r>
            <a:r>
              <a:rPr lang="de-DE" dirty="0"/>
              <a:t> Server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payment</a:t>
            </a:r>
            <a:r>
              <a:rPr lang="de-DE" dirty="0"/>
              <a:t>)</a:t>
            </a:r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Class, </a:t>
            </a:r>
            <a:r>
              <a:rPr lang="de-DE" dirty="0" err="1"/>
              <a:t>Sequence</a:t>
            </a:r>
            <a:r>
              <a:rPr lang="de-DE" dirty="0"/>
              <a:t> and Use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  -https://online.visual-paradigm.com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C9972A-6722-D09C-AC08-D0E27E785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845" y="434795"/>
            <a:ext cx="1367025" cy="139400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7EC08FB-33D0-F8ED-B2C6-2A4FEDD32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005" y="4834327"/>
            <a:ext cx="1414547" cy="14145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8AE1BD-6B5B-DBD1-A91B-8E6FC507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8" y="4903065"/>
            <a:ext cx="1414547" cy="14145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F2A01C-4EAF-FE43-C7A6-24F579E1E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06" y="4941506"/>
            <a:ext cx="2524881" cy="14145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6537F0-87FC-BCAC-7929-DE9E6E804A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62" y="4903065"/>
            <a:ext cx="2134266" cy="14145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709445-3B43-C5D7-3B96-41C64D3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231" y="2270224"/>
            <a:ext cx="2134266" cy="213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528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24125-2D57-15F0-C7EA-9C985A77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5082"/>
            <a:ext cx="9692640" cy="1325562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38D39F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F6B14-2F26-575A-BC86-A10033E1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177528" cy="4351337"/>
          </a:xfrm>
        </p:spPr>
        <p:txBody>
          <a:bodyPr>
            <a:norm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spotify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preview</a:t>
            </a:r>
            <a:r>
              <a:rPr lang="de-DE" dirty="0"/>
              <a:t>, listen and </a:t>
            </a:r>
            <a:r>
              <a:rPr lang="de-DE" dirty="0" err="1"/>
              <a:t>buy</a:t>
            </a:r>
            <a:r>
              <a:rPr lang="de-DE" dirty="0"/>
              <a:t> </a:t>
            </a:r>
            <a:r>
              <a:rPr lang="de-DE" dirty="0" err="1"/>
              <a:t>albums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favorite</a:t>
            </a:r>
            <a:r>
              <a:rPr lang="de-DE" dirty="0"/>
              <a:t> </a:t>
            </a:r>
            <a:r>
              <a:rPr lang="de-DE" dirty="0" err="1"/>
              <a:t>artists,bands</a:t>
            </a:r>
            <a:r>
              <a:rPr lang="de-DE" dirty="0"/>
              <a:t> and </a:t>
            </a:r>
            <a:r>
              <a:rPr lang="de-DE" dirty="0" err="1"/>
              <a:t>groups</a:t>
            </a:r>
            <a:r>
              <a:rPr lang="de-DE" dirty="0"/>
              <a:t>. </a:t>
            </a:r>
          </a:p>
          <a:p>
            <a:r>
              <a:rPr lang="de-DE" dirty="0"/>
              <a:t>Data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extracted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Spotify API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spotify</a:t>
            </a:r>
            <a:r>
              <a:rPr lang="de-DE" dirty="0"/>
              <a:t>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audience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willing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purchase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albums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favorite</a:t>
            </a:r>
            <a:r>
              <a:rPr lang="de-DE" dirty="0"/>
              <a:t> </a:t>
            </a:r>
            <a:r>
              <a:rPr lang="de-DE" dirty="0" err="1"/>
              <a:t>artists</a:t>
            </a:r>
            <a:r>
              <a:rPr lang="de-DE" dirty="0"/>
              <a:t> and listen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on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.</a:t>
            </a:r>
          </a:p>
          <a:p>
            <a:r>
              <a:rPr lang="de-DE" dirty="0"/>
              <a:t>Extra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registered on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0206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FFCBB-1AF8-02FB-D2BF-2EDCB00BF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42" y="175260"/>
            <a:ext cx="9692640" cy="132556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8D39F"/>
                </a:solidFill>
              </a:rPr>
              <a:t>Important</a:t>
            </a:r>
            <a:r>
              <a:rPr lang="de-DE" b="1" dirty="0">
                <a:solidFill>
                  <a:srgbClr val="38D39F"/>
                </a:solidFill>
              </a:rPr>
              <a:t> Note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48B16A-3945-1517-BECA-B20DFE6A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722995" cy="4351337"/>
          </a:xfrm>
        </p:spPr>
        <p:txBody>
          <a:bodyPr/>
          <a:lstStyle/>
          <a:p>
            <a:r>
              <a:rPr lang="de-DE" dirty="0"/>
              <a:t> The </a:t>
            </a:r>
            <a:r>
              <a:rPr lang="en-US" dirty="0"/>
              <a:t>application</a:t>
            </a:r>
            <a:r>
              <a:rPr lang="de-DE" dirty="0"/>
              <a:t> will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preview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approx</a:t>
            </a:r>
            <a:r>
              <a:rPr lang="de-DE" dirty="0"/>
              <a:t>. 30 </a:t>
            </a:r>
            <a:r>
              <a:rPr lang="de-DE" dirty="0" err="1"/>
              <a:t>seconds</a:t>
            </a:r>
            <a:r>
              <a:rPr lang="de-DE" dirty="0">
                <a:solidFill>
                  <a:srgbClr val="38D39F"/>
                </a:solidFill>
              </a:rPr>
              <a:t>*</a:t>
            </a:r>
            <a:r>
              <a:rPr lang="de-DE" dirty="0"/>
              <a:t>. </a:t>
            </a:r>
          </a:p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songs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extracted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spotify</a:t>
            </a:r>
            <a:r>
              <a:rPr lang="de-DE" dirty="0"/>
              <a:t> API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licensing</a:t>
            </a:r>
            <a:r>
              <a:rPr lang="de-DE" dirty="0"/>
              <a:t>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impossible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song</a:t>
            </a:r>
            <a:r>
              <a:rPr lang="de-DE" dirty="0"/>
              <a:t>. So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assumed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albums</a:t>
            </a:r>
            <a:r>
              <a:rPr lang="de-DE" dirty="0"/>
              <a:t> after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purchase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songs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previews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1512161-EC67-DC99-2E1E-51C1E2CE4437}"/>
              </a:ext>
            </a:extLst>
          </p:cNvPr>
          <p:cNvSpPr txBox="1"/>
          <p:nvPr/>
        </p:nvSpPr>
        <p:spPr>
          <a:xfrm>
            <a:off x="0" y="617696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8D39F"/>
                </a:solidFill>
              </a:rPr>
              <a:t>* </a:t>
            </a:r>
            <a:r>
              <a:rPr lang="de-DE" dirty="0" err="1">
                <a:solidFill>
                  <a:srgbClr val="38D39F"/>
                </a:solidFill>
              </a:rPr>
              <a:t>Some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of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the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song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preview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are</a:t>
            </a:r>
            <a:r>
              <a:rPr lang="de-DE" dirty="0">
                <a:solidFill>
                  <a:srgbClr val="38D39F"/>
                </a:solidFill>
              </a:rPr>
              <a:t> not </a:t>
            </a:r>
            <a:r>
              <a:rPr lang="de-DE" dirty="0" err="1">
                <a:solidFill>
                  <a:srgbClr val="38D39F"/>
                </a:solidFill>
              </a:rPr>
              <a:t>available</a:t>
            </a:r>
            <a:r>
              <a:rPr lang="de-DE" dirty="0">
                <a:solidFill>
                  <a:srgbClr val="38D39F"/>
                </a:solidFill>
              </a:rPr>
              <a:t> due </a:t>
            </a:r>
            <a:r>
              <a:rPr lang="de-DE" dirty="0" err="1">
                <a:solidFill>
                  <a:srgbClr val="38D39F"/>
                </a:solidFill>
              </a:rPr>
              <a:t>to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region</a:t>
            </a:r>
            <a:r>
              <a:rPr lang="de-DE" dirty="0">
                <a:solidFill>
                  <a:srgbClr val="38D39F"/>
                </a:solidFill>
              </a:rPr>
              <a:t> lock/ </a:t>
            </a:r>
            <a:r>
              <a:rPr lang="de-DE" dirty="0" err="1">
                <a:solidFill>
                  <a:srgbClr val="38D39F"/>
                </a:solidFill>
              </a:rPr>
              <a:t>accessibility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issue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or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no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preview</a:t>
            </a:r>
            <a:r>
              <a:rPr lang="de-DE" dirty="0">
                <a:solidFill>
                  <a:srgbClr val="38D39F"/>
                </a:solidFill>
              </a:rPr>
              <a:t> URL </a:t>
            </a:r>
            <a:r>
              <a:rPr lang="de-DE" dirty="0" err="1">
                <a:solidFill>
                  <a:srgbClr val="38D39F"/>
                </a:solidFill>
              </a:rPr>
              <a:t>is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provided</a:t>
            </a:r>
            <a:r>
              <a:rPr lang="de-DE" dirty="0">
                <a:solidFill>
                  <a:srgbClr val="38D39F"/>
                </a:solidFill>
              </a:rPr>
              <a:t> </a:t>
            </a:r>
            <a:r>
              <a:rPr lang="de-DE" dirty="0" err="1">
                <a:solidFill>
                  <a:srgbClr val="38D39F"/>
                </a:solidFill>
              </a:rPr>
              <a:t>by</a:t>
            </a:r>
            <a:r>
              <a:rPr lang="de-DE" dirty="0">
                <a:solidFill>
                  <a:srgbClr val="38D39F"/>
                </a:solidFill>
              </a:rPr>
              <a:t> Spotify API </a:t>
            </a:r>
            <a:r>
              <a:rPr lang="de-DE" dirty="0" err="1">
                <a:solidFill>
                  <a:srgbClr val="38D39F"/>
                </a:solidFill>
              </a:rPr>
              <a:t>itself</a:t>
            </a:r>
            <a:r>
              <a:rPr lang="de-DE" dirty="0">
                <a:solidFill>
                  <a:srgbClr val="38D39F"/>
                </a:solidFill>
              </a:rPr>
              <a:t>.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C99982-CF7A-53C4-0D7C-29EF6EF11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81" y="1828800"/>
            <a:ext cx="4493631" cy="409602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432D75D-0AC1-51E4-F422-1BD14B77735D}"/>
              </a:ext>
            </a:extLst>
          </p:cNvPr>
          <p:cNvCxnSpPr>
            <a:cxnSpLocks/>
          </p:cNvCxnSpPr>
          <p:nvPr/>
        </p:nvCxnSpPr>
        <p:spPr>
          <a:xfrm flipV="1">
            <a:off x="4543425" y="3429000"/>
            <a:ext cx="2276475" cy="274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F7963CF-FA00-0D3A-2834-4DDEA9018663}"/>
              </a:ext>
            </a:extLst>
          </p:cNvPr>
          <p:cNvSpPr txBox="1"/>
          <p:nvPr/>
        </p:nvSpPr>
        <p:spPr>
          <a:xfrm>
            <a:off x="7278755" y="5877633"/>
            <a:ext cx="365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Source: Spotify </a:t>
            </a:r>
            <a:r>
              <a:rPr lang="de-DE" dirty="0" err="1"/>
              <a:t>Metadata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199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4ADDB-D6C9-A856-99DE-A64F296E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766219"/>
            <a:ext cx="4590288" cy="132556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8D39F"/>
                </a:solidFill>
              </a:rPr>
              <a:t>User Interface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0488D9-CF95-3689-B670-496AE65A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433" y="0"/>
            <a:ext cx="7142174" cy="69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2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433F0-9478-BDE1-2BF7-528549A5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041" y="-460380"/>
            <a:ext cx="9692640" cy="1325562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38D39F"/>
                </a:solidFill>
              </a:rPr>
              <a:t>Use Case </a:t>
            </a:r>
            <a:r>
              <a:rPr lang="de-DE" b="1" dirty="0" err="1">
                <a:solidFill>
                  <a:srgbClr val="38D39F"/>
                </a:solidFill>
              </a:rPr>
              <a:t>Diagram</a:t>
            </a:r>
            <a:r>
              <a:rPr lang="de-DE" b="1" dirty="0">
                <a:solidFill>
                  <a:srgbClr val="38D39F"/>
                </a:solidFill>
              </a:rPr>
              <a:t> (User)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EFE51E-1A8B-67FE-85B8-92D95721DD33}"/>
              </a:ext>
            </a:extLst>
          </p:cNvPr>
          <p:cNvSpPr/>
          <p:nvPr/>
        </p:nvSpPr>
        <p:spPr>
          <a:xfrm>
            <a:off x="2200275" y="1748802"/>
            <a:ext cx="7496175" cy="44805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CCAA464-C3BF-FEEA-BE80-2998C543A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79" y="865182"/>
            <a:ext cx="9788841" cy="5827328"/>
          </a:xfrm>
        </p:spPr>
      </p:pic>
    </p:spTree>
    <p:extLst>
      <p:ext uri="{BB962C8B-B14F-4D97-AF65-F5344CB8AC3E}">
        <p14:creationId xmlns:p14="http://schemas.microsoft.com/office/powerpoint/2010/main" val="355635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C14E0-F11B-3671-9AFF-2186D56B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7567" y="-27783"/>
            <a:ext cx="9692640" cy="1325562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38D39F"/>
                </a:solidFill>
              </a:rPr>
              <a:t>Login Authentication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62AFC-C8F3-2F73-7057-083AB2BE2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38" y="1720056"/>
            <a:ext cx="4319778" cy="4351337"/>
          </a:xfrm>
        </p:spPr>
        <p:txBody>
          <a:bodyPr>
            <a:normAutofit lnSpcReduction="10000"/>
          </a:bodyPr>
          <a:lstStyle/>
          <a:p>
            <a:r>
              <a:rPr lang="de-DE" dirty="0"/>
              <a:t>User </a:t>
            </a:r>
            <a:r>
              <a:rPr lang="de-DE" dirty="0" err="1"/>
              <a:t>enters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email and </a:t>
            </a:r>
            <a:r>
              <a:rPr lang="de-DE" dirty="0" err="1"/>
              <a:t>password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credentials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successfully</a:t>
            </a:r>
            <a:r>
              <a:rPr lang="de-DE" dirty="0"/>
              <a:t> </a:t>
            </a:r>
            <a:r>
              <a:rPr lang="de-DE" dirty="0" err="1"/>
              <a:t>validated</a:t>
            </a:r>
            <a:r>
              <a:rPr lang="de-DE" dirty="0"/>
              <a:t> an alert </a:t>
            </a:r>
            <a:r>
              <a:rPr lang="de-DE" dirty="0" err="1"/>
              <a:t>message</a:t>
            </a:r>
            <a:r>
              <a:rPr lang="de-DE" dirty="0"/>
              <a:t> will </a:t>
            </a:r>
            <a:r>
              <a:rPr lang="de-DE" dirty="0" err="1"/>
              <a:t>pop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welcoming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. </a:t>
            </a:r>
          </a:p>
          <a:p>
            <a:r>
              <a:rPr lang="de-DE" dirty="0"/>
              <a:t>JWT 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, a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and </a:t>
            </a:r>
            <a:r>
              <a:rPr lang="de-DE" dirty="0" err="1"/>
              <a:t>user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redirected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releases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browse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.</a:t>
            </a:r>
          </a:p>
          <a:p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invalid email and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an alert will </a:t>
            </a:r>
            <a:r>
              <a:rPr lang="de-DE" dirty="0" err="1"/>
              <a:t>pop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„</a:t>
            </a:r>
            <a:r>
              <a:rPr lang="de-DE" dirty="0" err="1"/>
              <a:t>Wrong</a:t>
            </a:r>
            <a:r>
              <a:rPr lang="de-DE" dirty="0"/>
              <a:t> email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password</a:t>
            </a:r>
            <a:r>
              <a:rPr lang="de-DE" dirty="0"/>
              <a:t>“.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redirects</a:t>
            </a:r>
            <a:r>
              <a:rPr lang="de-DE" dirty="0"/>
              <a:t> will happen </a:t>
            </a:r>
            <a:r>
              <a:rPr lang="de-DE" dirty="0" err="1"/>
              <a:t>then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97CC4B5-0E27-6836-63AF-95BC662AC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209" y="86705"/>
            <a:ext cx="3158531" cy="34184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0D5DD2E-BD2C-10AE-6394-D65E53150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599" y="3505197"/>
            <a:ext cx="2980534" cy="3245751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A705663-B6DC-7FD9-E6CE-AC7CEE49B512}"/>
              </a:ext>
            </a:extLst>
          </p:cNvPr>
          <p:cNvCxnSpPr>
            <a:cxnSpLocks/>
          </p:cNvCxnSpPr>
          <p:nvPr/>
        </p:nvCxnSpPr>
        <p:spPr>
          <a:xfrm flipV="1">
            <a:off x="4235850" y="786607"/>
            <a:ext cx="3434950" cy="1946433"/>
          </a:xfrm>
          <a:prstGeom prst="straightConnector1">
            <a:avLst/>
          </a:prstGeom>
          <a:ln>
            <a:solidFill>
              <a:srgbClr val="38D39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E1A84CF-C1F9-6228-3BD8-614127AA677C}"/>
              </a:ext>
            </a:extLst>
          </p:cNvPr>
          <p:cNvCxnSpPr>
            <a:cxnSpLocks/>
          </p:cNvCxnSpPr>
          <p:nvPr/>
        </p:nvCxnSpPr>
        <p:spPr>
          <a:xfrm flipV="1">
            <a:off x="4617402" y="4124960"/>
            <a:ext cx="3236278" cy="1178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99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9A315-BEB1-DEF1-E10B-599BAB63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14300"/>
            <a:ext cx="9692640" cy="1325562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38D39F"/>
                </a:solidFill>
              </a:rPr>
              <a:t>Login Authentication </a:t>
            </a:r>
            <a:r>
              <a:rPr lang="de-DE" b="1" dirty="0" err="1">
                <a:solidFill>
                  <a:srgbClr val="38D39F"/>
                </a:solidFill>
              </a:rPr>
              <a:t>Process</a:t>
            </a:r>
            <a:br>
              <a:rPr lang="de-DE" b="1" dirty="0">
                <a:solidFill>
                  <a:srgbClr val="38D39F"/>
                </a:solidFill>
              </a:rPr>
            </a:br>
            <a:r>
              <a:rPr lang="de-DE" b="1" dirty="0">
                <a:solidFill>
                  <a:srgbClr val="38D39F"/>
                </a:solidFill>
              </a:rPr>
              <a:t>via </a:t>
            </a:r>
            <a:r>
              <a:rPr lang="de-DE" b="1" dirty="0" err="1">
                <a:solidFill>
                  <a:srgbClr val="38D39F"/>
                </a:solidFill>
              </a:rPr>
              <a:t>Sequence</a:t>
            </a:r>
            <a:r>
              <a:rPr lang="de-DE" b="1" dirty="0">
                <a:solidFill>
                  <a:srgbClr val="38D39F"/>
                </a:solidFill>
              </a:rPr>
              <a:t> </a:t>
            </a:r>
            <a:r>
              <a:rPr lang="de-DE" b="1" dirty="0" err="1">
                <a:solidFill>
                  <a:srgbClr val="38D39F"/>
                </a:solidFill>
              </a:rPr>
              <a:t>Diagrams</a:t>
            </a:r>
            <a:endParaRPr lang="de-DE" b="1" dirty="0">
              <a:solidFill>
                <a:srgbClr val="38D39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08447A9-1DF6-0D76-71D8-87AF4C7F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90" y="1439862"/>
            <a:ext cx="8713819" cy="51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30672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Aussich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847</Words>
  <Application>Microsoft Office PowerPoint</Application>
  <PresentationFormat>Breitbild</PresentationFormat>
  <Paragraphs>74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Century Schoolbook</vt:lpstr>
      <vt:lpstr>Symbol</vt:lpstr>
      <vt:lpstr>Wingdings 2</vt:lpstr>
      <vt:lpstr>Aussicht</vt:lpstr>
      <vt:lpstr>Spotify Rest API Project</vt:lpstr>
      <vt:lpstr>Contents</vt:lpstr>
      <vt:lpstr>Softwares used in Project</vt:lpstr>
      <vt:lpstr>Motivation</vt:lpstr>
      <vt:lpstr>Important Note</vt:lpstr>
      <vt:lpstr>User Interface</vt:lpstr>
      <vt:lpstr>Use Case Diagram (User)</vt:lpstr>
      <vt:lpstr>Login Authentication</vt:lpstr>
      <vt:lpstr>Login Authentication Process via Sequence Diagrams</vt:lpstr>
      <vt:lpstr>What can the User do?</vt:lpstr>
      <vt:lpstr>Search Functionality</vt:lpstr>
      <vt:lpstr>Update User Information Functionality</vt:lpstr>
      <vt:lpstr>Payment Functionality + Stripe</vt:lpstr>
      <vt:lpstr>Payment Process via Sequence Diagram</vt:lpstr>
      <vt:lpstr>Valid Card Information</vt:lpstr>
      <vt:lpstr>Wrong Card Information</vt:lpstr>
      <vt:lpstr>Follow Functionality</vt:lpstr>
      <vt:lpstr>Unfollow Functionality</vt:lpstr>
      <vt:lpstr>Favorite Functionality</vt:lpstr>
      <vt:lpstr>PowerPoint-Präsentation</vt:lpstr>
      <vt:lpstr>Categories and Playlists Functionality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Rest API Project</dc:title>
  <dc:creator>Chhabra, Siddharth</dc:creator>
  <cp:lastModifiedBy>Chhabra, Siddharth</cp:lastModifiedBy>
  <cp:revision>25</cp:revision>
  <dcterms:created xsi:type="dcterms:W3CDTF">2022-08-02T11:53:22Z</dcterms:created>
  <dcterms:modified xsi:type="dcterms:W3CDTF">2022-08-15T10:35:30Z</dcterms:modified>
</cp:coreProperties>
</file>